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4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8"/>
    <p:restoredTop sz="94578"/>
  </p:normalViewPr>
  <p:slideViewPr>
    <p:cSldViewPr snapToGrid="0" snapToObjects="1">
      <p:cViewPr varScale="1">
        <p:scale>
          <a:sx n="98" d="100"/>
          <a:sy n="98" d="100"/>
        </p:scale>
        <p:origin x="200" y="3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har char="●"/>
              <a:defRPr sz="1100"/>
            </a:lvl1pPr>
            <a:lvl2pPr lvl="1">
              <a:spcBef>
                <a:spcPts val="0"/>
              </a:spcBef>
              <a:buChar char="○"/>
              <a:defRPr sz="1100"/>
            </a:lvl2pPr>
            <a:lvl3pPr lvl="2">
              <a:spcBef>
                <a:spcPts val="0"/>
              </a:spcBef>
              <a:buChar char="■"/>
              <a:defRPr sz="1100"/>
            </a:lvl3pPr>
            <a:lvl4pPr lvl="3">
              <a:spcBef>
                <a:spcPts val="0"/>
              </a:spcBef>
              <a:buChar char="●"/>
              <a:defRPr sz="1100"/>
            </a:lvl4pPr>
            <a:lvl5pPr lvl="4">
              <a:spcBef>
                <a:spcPts val="0"/>
              </a:spcBef>
              <a:buChar char="○"/>
              <a:defRPr sz="1100"/>
            </a:lvl5pPr>
            <a:lvl6pPr lvl="5">
              <a:spcBef>
                <a:spcPts val="0"/>
              </a:spcBef>
              <a:buChar char="■"/>
              <a:defRPr sz="1100"/>
            </a:lvl6pPr>
            <a:lvl7pPr lvl="6">
              <a:spcBef>
                <a:spcPts val="0"/>
              </a:spcBef>
              <a:buChar char="●"/>
              <a:defRPr sz="1100"/>
            </a:lvl7pPr>
            <a:lvl8pPr lvl="7">
              <a:spcBef>
                <a:spcPts val="0"/>
              </a:spcBef>
              <a:buChar char="○"/>
              <a:defRPr sz="1100"/>
            </a:lvl8pPr>
            <a:lvl9pPr lvl="8">
              <a:spcBef>
                <a:spcPts val="0"/>
              </a:spcBef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2870072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absolutraining.com/atwp/wp-content/uploads/2012/02/left-arrow-icon.jpg" TargetMode="External"/><Relationship Id="rId4" Type="http://schemas.openxmlformats.org/officeDocument/2006/relationships/hyperlink" Target="http://www.bigorrin.org/mohican_kids.htm" TargetMode="External"/><Relationship Id="rId5" Type="http://schemas.openxmlformats.org/officeDocument/2006/relationships/hyperlink" Target="http://endahkee.nativeweb.org/mohicans.html" TargetMode="External"/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tive-languages.org/mohican.htm" TargetMode="External"/><Relationship Id="rId4" Type="http://schemas.openxmlformats.org/officeDocument/2006/relationships/hyperlink" Target="http://www.mohican-nsn.gov/Departments/Library-Museum/Mohican_History/origin-and-early.htm" TargetMode="External"/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gorrin.org/mohican_kids.htm" TargetMode="External"/><Relationship Id="rId4" Type="http://schemas.openxmlformats.org/officeDocument/2006/relationships/hyperlink" Target="http://www.wisegeek.com/what-is-the-mohican-tribe.htm" TargetMode="External"/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c-migration.webhost.uits.arizona.edu/icfiles/ic/kmartin/School/iroqcloth.htm" TargetMode="External"/><Relationship Id="rId4" Type="http://schemas.openxmlformats.org/officeDocument/2006/relationships/hyperlink" Target="http://www.bigorrin.org/mohican_kids.htm" TargetMode="External"/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ohican-nsn.gov/Departments/Library-Museum/Mohican_History/origin-and-early.htm" TargetMode="External"/><Relationship Id="rId4" Type="http://schemas.openxmlformats.org/officeDocument/2006/relationships/hyperlink" Target="http://www.bigorrin.org/mohican_kids.htm" TargetMode="External"/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Relationship Id="rId3" Type="http://schemas.openxmlformats.org/officeDocument/2006/relationships/hyperlink" Target="http://www.mohican-nsn.gov/Departments/Library-Museum/Mohican_History/origin-and-early.htm" TargetMode="Externa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Relationship Id="rId3" Type="http://schemas.openxmlformats.org/officeDocument/2006/relationships/hyperlink" Target="http://www.mohicanpress.com/mo08014.html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" name="Shape 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500143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130589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258952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000" u="sng">
                <a:solidFill>
                  <a:srgbClr val="6611CC"/>
                </a:solidFill>
                <a:hlinkClick r:id="rId3"/>
              </a:rPr>
              <a:t>http://absolutraining.com/atwp/wp-content/uploads/2012/02/left-arrow-icon.jpg</a:t>
            </a:r>
            <a:r>
              <a:rPr lang="en" sz="1000">
                <a:solidFill>
                  <a:srgbClr val="666666"/>
                </a:solidFill>
              </a:rPr>
              <a:t> ,</a:t>
            </a:r>
            <a:r>
              <a:rPr lang="en" u="sng">
                <a:solidFill>
                  <a:schemeClr val="hlink"/>
                </a:solidFill>
                <a:hlinkClick r:id="rId4"/>
              </a:rPr>
              <a:t>http://www.bigorrin.org/mohican_kids.htm</a:t>
            </a:r>
            <a:r>
              <a:rPr lang="en"/>
              <a:t>,</a:t>
            </a:r>
            <a:r>
              <a:rPr lang="en" u="sng">
                <a:solidFill>
                  <a:schemeClr val="hlink"/>
                </a:solidFill>
                <a:hlinkClick r:id="rId5"/>
              </a:rPr>
              <a:t>http://endahkee.nativeweb.org/mohicans.html</a:t>
            </a:r>
          </a:p>
        </p:txBody>
      </p:sp>
    </p:spTree>
    <p:extLst>
      <p:ext uri="{BB962C8B-B14F-4D97-AF65-F5344CB8AC3E}">
        <p14:creationId xmlns:p14="http://schemas.microsoft.com/office/powerpoint/2010/main" val="4719895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resource: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http://www.native-languages.org/mohican.htm</a:t>
            </a:r>
          </a:p>
          <a:p>
            <a:pPr lvl="0">
              <a:spcBef>
                <a:spcPts val="0"/>
              </a:spcBef>
              <a:buNone/>
            </a:pPr>
            <a:r>
              <a:rPr lang="en" u="sng">
                <a:solidFill>
                  <a:schemeClr val="hlink"/>
                </a:solidFill>
                <a:hlinkClick r:id="rId4"/>
              </a:rPr>
              <a:t>http://www.mohican-nsn.gov/Departments/Library-Museum/Mohican_History/origin-and-early.htm</a:t>
            </a:r>
          </a:p>
        </p:txBody>
      </p:sp>
    </p:spTree>
    <p:extLst>
      <p:ext uri="{BB962C8B-B14F-4D97-AF65-F5344CB8AC3E}">
        <p14:creationId xmlns:p14="http://schemas.microsoft.com/office/powerpoint/2010/main" val="20716618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resources: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http://www.bigorrin.org/mohican_kids.htm</a:t>
            </a:r>
          </a:p>
          <a:p>
            <a:pPr lvl="0" rtl="0">
              <a:spcBef>
                <a:spcPts val="0"/>
              </a:spcBef>
              <a:buNone/>
            </a:pPr>
            <a:r>
              <a:rPr lang="en" u="sng">
                <a:solidFill>
                  <a:schemeClr val="hlink"/>
                </a:solidFill>
                <a:hlinkClick r:id="rId4"/>
              </a:rPr>
              <a:t>http://www.wisegeek.com/what-is-the-mohican-tribe.htm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682937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http://www.ic-migration.webhost.uits.arizona.edu/icfiles/ic/kmartin/School/iroqcloth.htm</a:t>
            </a:r>
          </a:p>
          <a:p>
            <a:pPr lvl="0">
              <a:spcBef>
                <a:spcPts val="0"/>
              </a:spcBef>
              <a:buNone/>
            </a:pPr>
            <a:r>
              <a:rPr lang="en" u="sng">
                <a:solidFill>
                  <a:schemeClr val="hlink"/>
                </a:solidFill>
                <a:hlinkClick r:id="rId4"/>
              </a:rPr>
              <a:t>http://www.bigorrin.org/mohican_kids.htm</a:t>
            </a:r>
          </a:p>
        </p:txBody>
      </p:sp>
    </p:spTree>
    <p:extLst>
      <p:ext uri="{BB962C8B-B14F-4D97-AF65-F5344CB8AC3E}">
        <p14:creationId xmlns:p14="http://schemas.microsoft.com/office/powerpoint/2010/main" val="2898383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resource: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http://www.mohican-nsn.gov/Departments/Library-Museum/Mohican_History/origin-and-early.htm</a:t>
            </a:r>
          </a:p>
          <a:p>
            <a:pPr lvl="0">
              <a:spcBef>
                <a:spcPts val="0"/>
              </a:spcBef>
              <a:buNone/>
            </a:pPr>
            <a:r>
              <a:rPr lang="en" u="sng">
                <a:solidFill>
                  <a:schemeClr val="hlink"/>
                </a:solidFill>
                <a:hlinkClick r:id="rId4"/>
              </a:rPr>
              <a:t>http://www.bigorrin.org/mohican_kids.htm</a:t>
            </a:r>
          </a:p>
        </p:txBody>
      </p:sp>
    </p:spTree>
    <p:extLst>
      <p:ext uri="{BB962C8B-B14F-4D97-AF65-F5344CB8AC3E}">
        <p14:creationId xmlns:p14="http://schemas.microsoft.com/office/powerpoint/2010/main" val="8194639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http://www.mohican-nsn.gov/Departments/Library-Museum/Mohican_History/origin-and-early.htm</a:t>
            </a:r>
          </a:p>
        </p:txBody>
      </p:sp>
    </p:spTree>
    <p:extLst>
      <p:ext uri="{BB962C8B-B14F-4D97-AF65-F5344CB8AC3E}">
        <p14:creationId xmlns:p14="http://schemas.microsoft.com/office/powerpoint/2010/main" val="9176769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http://www.mohicanpress.com/mo08014.html</a:t>
            </a:r>
          </a:p>
        </p:txBody>
      </p:sp>
    </p:spTree>
    <p:extLst>
      <p:ext uri="{BB962C8B-B14F-4D97-AF65-F5344CB8AC3E}">
        <p14:creationId xmlns:p14="http://schemas.microsoft.com/office/powerpoint/2010/main" val="1683240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/>
          <p:nvPr/>
        </p:nvSpPr>
        <p:spPr>
          <a:xfrm>
            <a:off x="372035" y="233280"/>
            <a:ext cx="8400000" cy="3330600"/>
          </a:xfrm>
          <a:prstGeom prst="roundRect">
            <a:avLst>
              <a:gd name="adj" fmla="val 3653"/>
            </a:avLst>
          </a:prstGeom>
          <a:solidFill>
            <a:srgbClr val="FFFFFF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" name="Shape 10"/>
          <p:cNvSpPr/>
          <p:nvPr/>
        </p:nvSpPr>
        <p:spPr>
          <a:xfrm>
            <a:off x="372035" y="3678301"/>
            <a:ext cx="8400000" cy="904800"/>
          </a:xfrm>
          <a:prstGeom prst="roundRect">
            <a:avLst>
              <a:gd name="adj" fmla="val 15243"/>
            </a:avLst>
          </a:prstGeom>
          <a:solidFill>
            <a:srgbClr val="FFFFFF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ctrTitle"/>
          </p:nvPr>
        </p:nvSpPr>
        <p:spPr>
          <a:xfrm>
            <a:off x="685800" y="473108"/>
            <a:ext cx="7772400" cy="28422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7200"/>
            </a:lvl1pPr>
            <a:lvl2pPr lvl="1">
              <a:spcBef>
                <a:spcPts val="0"/>
              </a:spcBef>
              <a:buSzPct val="100000"/>
              <a:defRPr sz="7200"/>
            </a:lvl2pPr>
            <a:lvl3pPr lvl="2">
              <a:spcBef>
                <a:spcPts val="0"/>
              </a:spcBef>
              <a:buSzPct val="100000"/>
              <a:defRPr sz="7200"/>
            </a:lvl3pPr>
            <a:lvl4pPr lvl="3">
              <a:spcBef>
                <a:spcPts val="0"/>
              </a:spcBef>
              <a:buSzPct val="100000"/>
              <a:defRPr sz="7200"/>
            </a:lvl4pPr>
            <a:lvl5pPr lvl="4">
              <a:spcBef>
                <a:spcPts val="0"/>
              </a:spcBef>
              <a:buSzPct val="100000"/>
              <a:defRPr sz="7200"/>
            </a:lvl5pPr>
            <a:lvl6pPr lvl="5">
              <a:spcBef>
                <a:spcPts val="0"/>
              </a:spcBef>
              <a:buSzPct val="100000"/>
              <a:defRPr sz="7200"/>
            </a:lvl6pPr>
            <a:lvl7pPr lvl="6">
              <a:spcBef>
                <a:spcPts val="0"/>
              </a:spcBef>
              <a:buSzPct val="100000"/>
              <a:defRPr sz="7200"/>
            </a:lvl7pPr>
            <a:lvl8pPr lvl="7">
              <a:spcBef>
                <a:spcPts val="0"/>
              </a:spcBef>
              <a:buSzPct val="100000"/>
              <a:defRPr sz="7200"/>
            </a:lvl8pPr>
            <a:lvl9pPr lvl="8">
              <a:spcBef>
                <a:spcPts val="0"/>
              </a:spcBef>
              <a:buSzPct val="100000"/>
              <a:defRPr sz="72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ubTitle" idx="1"/>
          </p:nvPr>
        </p:nvSpPr>
        <p:spPr>
          <a:xfrm>
            <a:off x="685800" y="3896921"/>
            <a:ext cx="7772400" cy="4608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SzPct val="100000"/>
              <a:buNone/>
              <a:defRPr sz="3000"/>
            </a:lvl2pPr>
            <a:lvl3pPr lvl="2">
              <a:spcBef>
                <a:spcPts val="0"/>
              </a:spcBef>
              <a:buSzPct val="100000"/>
              <a:buNone/>
              <a:defRPr sz="3000"/>
            </a:lvl3pPr>
            <a:lvl4pPr lvl="3">
              <a:spcBef>
                <a:spcPts val="0"/>
              </a:spcBef>
              <a:buSzPct val="100000"/>
              <a:buNone/>
              <a:defRPr sz="3000"/>
            </a:lvl4pPr>
            <a:lvl5pPr lvl="4">
              <a:spcBef>
                <a:spcPts val="0"/>
              </a:spcBef>
              <a:buSzPct val="100000"/>
              <a:buNone/>
              <a:defRPr sz="3000"/>
            </a:lvl5pPr>
            <a:lvl6pPr lvl="5">
              <a:spcBef>
                <a:spcPts val="0"/>
              </a:spcBef>
              <a:buSzPct val="100000"/>
              <a:buNone/>
              <a:defRPr sz="3000"/>
            </a:lvl6pPr>
            <a:lvl7pPr lvl="6">
              <a:spcBef>
                <a:spcPts val="0"/>
              </a:spcBef>
              <a:buSzPct val="100000"/>
              <a:buNone/>
              <a:defRPr sz="3000"/>
            </a:lvl7pPr>
            <a:lvl8pPr lvl="7">
              <a:spcBef>
                <a:spcPts val="0"/>
              </a:spcBef>
              <a:buSzPct val="100000"/>
              <a:buNone/>
              <a:defRPr sz="3000"/>
            </a:lvl8pPr>
            <a:lvl9pPr lvl="8">
              <a:spcBef>
                <a:spcPts val="0"/>
              </a:spcBef>
              <a:buSzPct val="100000"/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/>
          <p:nvPr/>
        </p:nvSpPr>
        <p:spPr>
          <a:xfrm>
            <a:off x="372035" y="1163171"/>
            <a:ext cx="8400000" cy="3877800"/>
          </a:xfrm>
          <a:prstGeom prst="roundRect">
            <a:avLst>
              <a:gd name="adj" fmla="val 2970"/>
            </a:avLst>
          </a:prstGeom>
          <a:solidFill>
            <a:srgbClr val="FFFFFF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" name="Shape 15"/>
          <p:cNvSpPr/>
          <p:nvPr/>
        </p:nvSpPr>
        <p:spPr>
          <a:xfrm rot="10800000" flipH="1">
            <a:off x="372035" y="60"/>
            <a:ext cx="8400000" cy="1049700"/>
          </a:xfrm>
          <a:prstGeom prst="round2SameRect">
            <a:avLst>
              <a:gd name="adj1" fmla="val 10590"/>
              <a:gd name="adj2" fmla="val 0"/>
            </a:avLst>
          </a:prstGeom>
          <a:solidFill>
            <a:srgbClr val="FFFFFF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title"/>
          </p:nvPr>
        </p:nvSpPr>
        <p:spPr>
          <a:xfrm>
            <a:off x="457200" y="139527"/>
            <a:ext cx="8229600" cy="8574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/>
          <p:nvPr/>
        </p:nvSpPr>
        <p:spPr>
          <a:xfrm>
            <a:off x="372035" y="1163171"/>
            <a:ext cx="4114800" cy="3877800"/>
          </a:xfrm>
          <a:prstGeom prst="roundRect">
            <a:avLst>
              <a:gd name="adj" fmla="val 3784"/>
            </a:avLst>
          </a:prstGeom>
          <a:solidFill>
            <a:srgbClr val="FFFFFF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" name="Shape 20"/>
          <p:cNvSpPr/>
          <p:nvPr/>
        </p:nvSpPr>
        <p:spPr>
          <a:xfrm rot="10800000" flipH="1">
            <a:off x="372035" y="60"/>
            <a:ext cx="8400000" cy="1049700"/>
          </a:xfrm>
          <a:prstGeom prst="round2SameRect">
            <a:avLst>
              <a:gd name="adj1" fmla="val 10590"/>
              <a:gd name="adj2" fmla="val 0"/>
            </a:avLst>
          </a:prstGeom>
          <a:solidFill>
            <a:srgbClr val="FFFFFF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457200" y="139527"/>
            <a:ext cx="8229600" cy="8574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25500" cy="3725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/>
          <p:nvPr/>
        </p:nvSpPr>
        <p:spPr>
          <a:xfrm>
            <a:off x="4657165" y="1163171"/>
            <a:ext cx="4114800" cy="3877800"/>
          </a:xfrm>
          <a:prstGeom prst="roundRect">
            <a:avLst>
              <a:gd name="adj" fmla="val 3784"/>
            </a:avLst>
          </a:prstGeom>
          <a:solidFill>
            <a:srgbClr val="FFFFFF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body" idx="2"/>
          </p:nvPr>
        </p:nvSpPr>
        <p:spPr>
          <a:xfrm>
            <a:off x="4761354" y="1200150"/>
            <a:ext cx="3925500" cy="3725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/>
          <p:nvPr/>
        </p:nvSpPr>
        <p:spPr>
          <a:xfrm>
            <a:off x="372035" y="1163171"/>
            <a:ext cx="8400000" cy="3877800"/>
          </a:xfrm>
          <a:prstGeom prst="roundRect">
            <a:avLst>
              <a:gd name="adj" fmla="val 2970"/>
            </a:avLst>
          </a:prstGeom>
          <a:solidFill>
            <a:srgbClr val="FFFFFF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" name="Shape 27"/>
          <p:cNvSpPr/>
          <p:nvPr/>
        </p:nvSpPr>
        <p:spPr>
          <a:xfrm rot="10800000" flipH="1">
            <a:off x="372035" y="60"/>
            <a:ext cx="8400000" cy="1049700"/>
          </a:xfrm>
          <a:prstGeom prst="round2SameRect">
            <a:avLst>
              <a:gd name="adj1" fmla="val 10590"/>
              <a:gd name="adj2" fmla="val 0"/>
            </a:avLst>
          </a:prstGeom>
          <a:solidFill>
            <a:srgbClr val="FFFFFF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457200" y="139527"/>
            <a:ext cx="8229600" cy="8574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72035" y="4276652"/>
            <a:ext cx="8400000" cy="6492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buNone/>
              <a:defRPr sz="2400" b="1">
                <a:solidFill>
                  <a:schemeClr val="lt1"/>
                </a:solidFill>
              </a:defRPr>
            </a:lvl1pPr>
          </a:lstStyle>
          <a:p>
            <a:endParaRPr/>
          </a:p>
        </p:txBody>
      </p:sp>
      <p:sp>
        <p:nvSpPr>
          <p:cNvPr id="31" name="Shape 31"/>
          <p:cNvSpPr/>
          <p:nvPr/>
        </p:nvSpPr>
        <p:spPr>
          <a:xfrm>
            <a:off x="372035" y="233280"/>
            <a:ext cx="8400000" cy="3868500"/>
          </a:xfrm>
          <a:prstGeom prst="roundRect">
            <a:avLst>
              <a:gd name="adj" fmla="val 2776"/>
            </a:avLst>
          </a:prstGeom>
          <a:solidFill>
            <a:srgbClr val="FFFFFF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/>
          <p:nvPr/>
        </p:nvSpPr>
        <p:spPr>
          <a:xfrm>
            <a:off x="372035" y="235585"/>
            <a:ext cx="8400000" cy="4672200"/>
          </a:xfrm>
          <a:prstGeom prst="roundRect">
            <a:avLst>
              <a:gd name="adj" fmla="val 2255"/>
            </a:avLst>
          </a:prstGeom>
          <a:solidFill>
            <a:srgbClr val="FFFFFF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label"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457200" y="13952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buClr>
                <a:schemeClr val="dk2"/>
              </a:buClr>
              <a:buSzPct val="100000"/>
              <a:buNone/>
              <a:defRPr sz="3600" b="1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buClr>
                <a:schemeClr val="dk2"/>
              </a:buClr>
              <a:buSzPct val="100000"/>
              <a:buNone/>
              <a:defRPr sz="3600" b="1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buClr>
                <a:schemeClr val="dk2"/>
              </a:buClr>
              <a:buSzPct val="100000"/>
              <a:buNone/>
              <a:defRPr sz="3600" b="1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buClr>
                <a:schemeClr val="dk2"/>
              </a:buClr>
              <a:buSzPct val="100000"/>
              <a:buNone/>
              <a:defRPr sz="3600" b="1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buClr>
                <a:schemeClr val="dk2"/>
              </a:buClr>
              <a:buSzPct val="100000"/>
              <a:buNone/>
              <a:defRPr sz="3600" b="1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buClr>
                <a:schemeClr val="dk2"/>
              </a:buClr>
              <a:buSzPct val="100000"/>
              <a:buNone/>
              <a:defRPr sz="3600" b="1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buClr>
                <a:schemeClr val="dk2"/>
              </a:buClr>
              <a:buSzPct val="100000"/>
              <a:buNone/>
              <a:defRPr sz="3600" b="1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buClr>
                <a:schemeClr val="dk2"/>
              </a:buClr>
              <a:buSzPct val="100000"/>
              <a:buNone/>
              <a:defRPr sz="3600" b="1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buClr>
                <a:schemeClr val="dk2"/>
              </a:buClr>
              <a:buSzPct val="100000"/>
              <a:buNone/>
              <a:defRPr sz="3600" b="1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600"/>
              </a:spcBef>
              <a:buClr>
                <a:schemeClr val="dk1"/>
              </a:buClr>
              <a:buSzPct val="100000"/>
              <a:buChar char="●"/>
              <a:defRPr sz="3000">
                <a:solidFill>
                  <a:schemeClr val="dk1"/>
                </a:solidFill>
              </a:defRPr>
            </a:lvl1pPr>
            <a:lvl2pPr lvl="1">
              <a:spcBef>
                <a:spcPts val="480"/>
              </a:spcBef>
              <a:buClr>
                <a:schemeClr val="dk1"/>
              </a:buClr>
              <a:buSzPct val="100000"/>
              <a:buChar char="○"/>
              <a:defRPr sz="2400">
                <a:solidFill>
                  <a:schemeClr val="dk1"/>
                </a:solidFill>
              </a:defRPr>
            </a:lvl2pPr>
            <a:lvl3pPr lvl="2">
              <a:spcBef>
                <a:spcPts val="480"/>
              </a:spcBef>
              <a:buClr>
                <a:schemeClr val="dk1"/>
              </a:buClr>
              <a:buSzPct val="100000"/>
              <a:buChar char="■"/>
              <a:defRPr sz="2400">
                <a:solidFill>
                  <a:schemeClr val="dk1"/>
                </a:solidFill>
              </a:defRPr>
            </a:lvl3pPr>
            <a:lvl4pPr lvl="3">
              <a:spcBef>
                <a:spcPts val="360"/>
              </a:spcBef>
              <a:buClr>
                <a:schemeClr val="dk1"/>
              </a:buClr>
              <a:buSzPct val="100000"/>
              <a:buChar char="●"/>
              <a:defRPr sz="1800">
                <a:solidFill>
                  <a:schemeClr val="dk1"/>
                </a:solidFill>
              </a:defRPr>
            </a:lvl4pPr>
            <a:lvl5pPr lvl="4">
              <a:spcBef>
                <a:spcPts val="360"/>
              </a:spcBef>
              <a:buClr>
                <a:schemeClr val="dk1"/>
              </a:buClr>
              <a:buSzPct val="100000"/>
              <a:buChar char="○"/>
              <a:defRPr sz="1800">
                <a:solidFill>
                  <a:schemeClr val="dk1"/>
                </a:solidFill>
              </a:defRPr>
            </a:lvl5pPr>
            <a:lvl6pPr lvl="5">
              <a:spcBef>
                <a:spcPts val="360"/>
              </a:spcBef>
              <a:buClr>
                <a:schemeClr val="dk1"/>
              </a:buClr>
              <a:buSzPct val="100000"/>
              <a:buChar char="■"/>
              <a:defRPr sz="1800">
                <a:solidFill>
                  <a:schemeClr val="dk1"/>
                </a:solidFill>
              </a:defRPr>
            </a:lvl6pPr>
            <a:lvl7pPr lvl="6">
              <a:spcBef>
                <a:spcPts val="360"/>
              </a:spcBef>
              <a:buClr>
                <a:schemeClr val="dk1"/>
              </a:buClr>
              <a:buSzPct val="100000"/>
              <a:buChar char="●"/>
              <a:defRPr sz="1800">
                <a:solidFill>
                  <a:schemeClr val="dk1"/>
                </a:solidFill>
              </a:defRPr>
            </a:lvl7pPr>
            <a:lvl8pPr lvl="7">
              <a:spcBef>
                <a:spcPts val="360"/>
              </a:spcBef>
              <a:buClr>
                <a:schemeClr val="dk1"/>
              </a:buClr>
              <a:buSzPct val="100000"/>
              <a:buChar char="○"/>
              <a:defRPr sz="1800">
                <a:solidFill>
                  <a:schemeClr val="dk1"/>
                </a:solidFill>
              </a:defRPr>
            </a:lvl8pPr>
            <a:lvl9pPr lvl="8">
              <a:spcBef>
                <a:spcPts val="360"/>
              </a:spcBef>
              <a:buClr>
                <a:schemeClr val="dk1"/>
              </a:buClr>
              <a:buSzPct val="100000"/>
              <a:buChar char="■"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#slide=id.g17622255a_034"/><Relationship Id="rId4" Type="http://schemas.openxmlformats.org/officeDocument/2006/relationships/hyperlink" Target="#slide=id.g17622255a_039"/><Relationship Id="rId5" Type="http://schemas.openxmlformats.org/officeDocument/2006/relationships/hyperlink" Target="#slide=id.g17622255a_044"/><Relationship Id="rId6" Type="http://schemas.openxmlformats.org/officeDocument/2006/relationships/hyperlink" Target="#slide=id.g17622255a_049"/><Relationship Id="rId7" Type="http://schemas.openxmlformats.org/officeDocument/2006/relationships/hyperlink" Target="#slide=id.g17622255a_10"/><Relationship Id="rId8" Type="http://schemas.openxmlformats.org/officeDocument/2006/relationships/hyperlink" Target="#slide=id.g17622255a_15"/><Relationship Id="rId9" Type="http://schemas.openxmlformats.org/officeDocument/2006/relationships/hyperlink" Target="#slide=id.g17622255a_110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#slide=previous"/><Relationship Id="rId4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#slide=previous"/><Relationship Id="rId4" Type="http://schemas.openxmlformats.org/officeDocument/2006/relationships/image" Target="../media/image1.jpg"/><Relationship Id="rId5" Type="http://schemas.openxmlformats.org/officeDocument/2006/relationships/hyperlink" Target="http://upload.wikimedia.org/wikipedia/commons/c/c9/Hudson_river_from_bear_mountain_bridge.jpg" TargetMode="External"/><Relationship Id="rId6" Type="http://schemas.openxmlformats.org/officeDocument/2006/relationships/image" Target="../media/image2.jpg"/><Relationship Id="rId7" Type="http://schemas.openxmlformats.org/officeDocument/2006/relationships/hyperlink" Target="http://ny.water.usgs.gov/projects/hdsn/webgrphx/SUMap.jpeg" TargetMode="External"/><Relationship Id="rId8" Type="http://schemas.openxmlformats.org/officeDocument/2006/relationships/image" Target="../media/image3.jp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_fx7Z0ZSq3Y" TargetMode="External"/><Relationship Id="rId4" Type="http://schemas.openxmlformats.org/officeDocument/2006/relationships/hyperlink" Target="http://www.youtube.com/watch?v=Jr6xSrHVuS0" TargetMode="External"/><Relationship Id="rId5" Type="http://schemas.openxmlformats.org/officeDocument/2006/relationships/hyperlink" Target="http://www.native-languages.org/dolls.htm" TargetMode="External"/><Relationship Id="rId6" Type="http://schemas.openxmlformats.org/officeDocument/2006/relationships/hyperlink" Target="#slide=previous"/><Relationship Id="rId7" Type="http://schemas.openxmlformats.org/officeDocument/2006/relationships/image" Target="../media/image1.jp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tive-languages.org/moccasins.htm" TargetMode="External"/><Relationship Id="rId4" Type="http://schemas.openxmlformats.org/officeDocument/2006/relationships/hyperlink" Target="#slide=previous"/><Relationship Id="rId5" Type="http://schemas.openxmlformats.org/officeDocument/2006/relationships/image" Target="../media/image1.jpg"/><Relationship Id="rId6" Type="http://schemas.openxmlformats.org/officeDocument/2006/relationships/hyperlink" Target="http://www.warpaths2peacepipes.com/images/mohican.jpg" TargetMode="External"/><Relationship Id="rId7" Type="http://schemas.openxmlformats.org/officeDocument/2006/relationships/image" Target="../media/image7.jpg"/><Relationship Id="rId8" Type="http://schemas.openxmlformats.org/officeDocument/2006/relationships/hyperlink" Target="http://www.warpaths2peacepipes.com/images/abenaki-indians.jpg" TargetMode="External"/><Relationship Id="rId9" Type="http://schemas.openxmlformats.org/officeDocument/2006/relationships/image" Target="../media/image8.jpg"/><Relationship Id="rId10" Type="http://schemas.openxmlformats.org/officeDocument/2006/relationships/hyperlink" Target="http://media-1.web.britannica.com/eb-media/41/2741-004-34EB881A.jpg" TargetMode="External"/><Relationship Id="rId11" Type="http://schemas.openxmlformats.org/officeDocument/2006/relationships/image" Target="../media/image9.jp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#slide=previous"/><Relationship Id="rId4" Type="http://schemas.openxmlformats.org/officeDocument/2006/relationships/image" Target="../media/image1.jpg"/><Relationship Id="rId5" Type="http://schemas.openxmlformats.org/officeDocument/2006/relationships/hyperlink" Target="http://assets.nydailynews.com/polopoly_fs/1.152437!/img/httpImage/image.jpg_gen/derivatives/landscape_635/alg-krt-food-story-jpg.jpg" TargetMode="External"/><Relationship Id="rId6" Type="http://schemas.openxmlformats.org/officeDocument/2006/relationships/image" Target="../media/image10.jpg"/><Relationship Id="rId7" Type="http://schemas.openxmlformats.org/officeDocument/2006/relationships/hyperlink" Target="http://chickamaugacherokee.org/ESW/Images/Native-American-Foods.jpg" TargetMode="External"/><Relationship Id="rId8" Type="http://schemas.openxmlformats.org/officeDocument/2006/relationships/image" Target="../media/image11.jp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#slide=previous"/><Relationship Id="rId4" Type="http://schemas.openxmlformats.org/officeDocument/2006/relationships/image" Target="../media/image1.jp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#slide=previous"/><Relationship Id="rId4" Type="http://schemas.openxmlformats.org/officeDocument/2006/relationships/image" Target="../media/image1.jp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>
            <a:spLocks noGrp="1"/>
          </p:cNvSpPr>
          <p:nvPr>
            <p:ph type="ctrTitle"/>
          </p:nvPr>
        </p:nvSpPr>
        <p:spPr>
          <a:xfrm>
            <a:off x="685800" y="473108"/>
            <a:ext cx="7772400" cy="28422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Mohican Indians</a:t>
            </a:r>
          </a:p>
          <a:p>
            <a:pPr lvl="0" algn="ctr" rtl="0">
              <a:spcBef>
                <a:spcPts val="0"/>
              </a:spcBef>
              <a:buClr>
                <a:srgbClr val="000000"/>
              </a:buClr>
              <a:buSzPct val="36666"/>
              <a:buFont typeface="Arial"/>
              <a:buNone/>
            </a:pPr>
            <a:r>
              <a:rPr lang="en" sz="3000">
                <a:solidFill>
                  <a:srgbClr val="000000"/>
                </a:solidFill>
              </a:rPr>
              <a:t>Essential Question:</a:t>
            </a:r>
            <a:br>
              <a:rPr lang="en" sz="3000">
                <a:solidFill>
                  <a:srgbClr val="000000"/>
                </a:solidFill>
              </a:rPr>
            </a:br>
            <a:endParaRPr lang="en" sz="3000">
              <a:solidFill>
                <a:srgbClr val="000000"/>
              </a:solidFill>
            </a:endParaRPr>
          </a:p>
          <a:p>
            <a:pPr lvl="0" algn="ctr">
              <a:spcBef>
                <a:spcPts val="0"/>
              </a:spcBef>
              <a:buClr>
                <a:srgbClr val="000000"/>
              </a:buClr>
              <a:buSzPct val="36666"/>
              <a:buFont typeface="Arial"/>
              <a:buNone/>
            </a:pPr>
            <a:r>
              <a:rPr lang="en" sz="3000">
                <a:solidFill>
                  <a:srgbClr val="85200C"/>
                </a:solidFill>
              </a:rPr>
              <a:t>Who were the Mohican Indians and why were they important?</a:t>
            </a:r>
          </a:p>
        </p:txBody>
      </p:sp>
      <p:sp>
        <p:nvSpPr>
          <p:cNvPr id="39" name="Shape 39"/>
          <p:cNvSpPr txBox="1">
            <a:spLocks noGrp="1"/>
          </p:cNvSpPr>
          <p:nvPr>
            <p:ph type="subTitle" idx="1"/>
          </p:nvPr>
        </p:nvSpPr>
        <p:spPr>
          <a:xfrm>
            <a:off x="424050" y="3770325"/>
            <a:ext cx="8295900" cy="6459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dirty="0">
                <a:solidFill>
                  <a:srgbClr val="000000"/>
                </a:solidFill>
              </a:rPr>
              <a:t>By: Brianna </a:t>
            </a:r>
            <a:r>
              <a:rPr lang="en" dirty="0" smtClean="0">
                <a:solidFill>
                  <a:srgbClr val="000000"/>
                </a:solidFill>
              </a:rPr>
              <a:t>Croce, </a:t>
            </a:r>
            <a:r>
              <a:rPr lang="en" dirty="0">
                <a:solidFill>
                  <a:srgbClr val="000000"/>
                </a:solidFill>
              </a:rPr>
              <a:t>Anne Eisner, Caitlyn </a:t>
            </a:r>
            <a:r>
              <a:rPr lang="en" dirty="0" err="1">
                <a:solidFill>
                  <a:srgbClr val="000000"/>
                </a:solidFill>
              </a:rPr>
              <a:t>Yackeren</a:t>
            </a:r>
            <a:r>
              <a:rPr lang="en" dirty="0"/>
              <a:t>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>
            <a:spLocks noGrp="1"/>
          </p:cNvSpPr>
          <p:nvPr>
            <p:ph type="title"/>
          </p:nvPr>
        </p:nvSpPr>
        <p:spPr>
          <a:xfrm>
            <a:off x="457200" y="139527"/>
            <a:ext cx="8229600" cy="8574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/>
              <a:t>	Resources</a:t>
            </a:r>
          </a:p>
        </p:txBody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383450" y="931400"/>
            <a:ext cx="8229600" cy="3470783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algn="ctr" rtl="0">
              <a:lnSpc>
                <a:spcPct val="200000"/>
              </a:lnSpc>
              <a:spcBef>
                <a:spcPts val="0"/>
              </a:spcBef>
              <a:buClr>
                <a:srgbClr val="000000"/>
              </a:buClr>
              <a:buSzPct val="91666"/>
              <a:buFont typeface="Arial"/>
              <a:buNone/>
            </a:pPr>
            <a:endParaRPr sz="1200" dirty="0">
              <a:solidFill>
                <a:srgbClr val="000000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19100" lvl="0" rtl="0">
              <a:lnSpc>
                <a:spcPct val="200000"/>
              </a:lnSpc>
              <a:spcBef>
                <a:spcPts val="0"/>
              </a:spcBef>
              <a:buClr>
                <a:srgbClr val="000000"/>
              </a:buClr>
              <a:buSzPct val="91666"/>
              <a:buFont typeface="Arial"/>
              <a:buNone/>
            </a:pPr>
            <a:r>
              <a:rPr lang="en" sz="1100" dirty="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Mohican Indian Fact Sheet. </a:t>
            </a:r>
            <a:r>
              <a:rPr lang="en" sz="1100" i="1" dirty="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Facts for Kids: Mohican Indians (Mohicans, </a:t>
            </a:r>
            <a:r>
              <a:rPr lang="en" sz="1100" i="1" dirty="0" err="1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Wappingers</a:t>
            </a:r>
            <a:r>
              <a:rPr lang="en" sz="1100" i="1" dirty="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, and Stockbridge Indians)</a:t>
            </a:r>
            <a:r>
              <a:rPr lang="en" sz="1100" dirty="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. Retrieved from http://</a:t>
            </a:r>
            <a:r>
              <a:rPr lang="en" sz="1100" dirty="0" err="1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www.bigorrin.org</a:t>
            </a:r>
            <a:r>
              <a:rPr lang="en" sz="1100" dirty="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/</a:t>
            </a:r>
            <a:r>
              <a:rPr lang="en" sz="1100" dirty="0" err="1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mohican_kids.htm</a:t>
            </a:r>
            <a:endParaRPr lang="en" sz="1100" dirty="0">
              <a:solidFill>
                <a:srgbClr val="000000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19100" lvl="0" rtl="0">
              <a:lnSpc>
                <a:spcPct val="200000"/>
              </a:lnSpc>
              <a:spcBef>
                <a:spcPts val="0"/>
              </a:spcBef>
              <a:buClr>
                <a:srgbClr val="000000"/>
              </a:buClr>
              <a:buSzPct val="91666"/>
              <a:buFont typeface="Arial"/>
              <a:buNone/>
            </a:pPr>
            <a:r>
              <a:rPr lang="en" sz="1100" dirty="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THE MOHICANS ... Children of the Delaware.  </a:t>
            </a:r>
            <a:r>
              <a:rPr lang="en" sz="1100" i="1" dirty="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THE MOHICANS ... Children of the Delaware</a:t>
            </a:r>
            <a:r>
              <a:rPr lang="en" sz="1100" dirty="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. Retrieved from http://</a:t>
            </a:r>
            <a:r>
              <a:rPr lang="en" sz="1100" dirty="0" err="1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www.mohicanpress.com</a:t>
            </a:r>
            <a:r>
              <a:rPr lang="en" sz="1100" dirty="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/mo08014.html</a:t>
            </a:r>
          </a:p>
          <a:p>
            <a:pPr marL="419100" lvl="0" rtl="0">
              <a:lnSpc>
                <a:spcPct val="200000"/>
              </a:lnSpc>
              <a:spcBef>
                <a:spcPts val="0"/>
              </a:spcBef>
              <a:buClr>
                <a:srgbClr val="000000"/>
              </a:buClr>
              <a:buSzPct val="91666"/>
              <a:buFont typeface="Arial"/>
              <a:buNone/>
            </a:pPr>
            <a:r>
              <a:rPr lang="en" sz="1100" dirty="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Native Languages of the Americas: Mohican (</a:t>
            </a:r>
            <a:r>
              <a:rPr lang="en" sz="1100" dirty="0" err="1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Mahican</a:t>
            </a:r>
            <a:r>
              <a:rPr lang="en" sz="1100" dirty="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, Stockbridge, Wappinger). </a:t>
            </a:r>
            <a:r>
              <a:rPr lang="en" sz="1100" i="1" dirty="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Mohican Language and the Mohican Indian Nation (Wappinger, </a:t>
            </a:r>
            <a:r>
              <a:rPr lang="en" sz="1100" i="1" dirty="0" err="1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Mahican</a:t>
            </a:r>
            <a:r>
              <a:rPr lang="en" sz="1100" i="1" dirty="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, Stockbridge Indians)</a:t>
            </a:r>
            <a:r>
              <a:rPr lang="en" sz="1100" dirty="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. Retrieved from http://</a:t>
            </a:r>
            <a:r>
              <a:rPr lang="en" sz="1100" dirty="0" err="1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www.native-languages.org</a:t>
            </a:r>
            <a:r>
              <a:rPr lang="en" sz="1100" dirty="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/</a:t>
            </a:r>
            <a:r>
              <a:rPr lang="en" sz="1100" dirty="0" err="1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mohican.htm</a:t>
            </a:r>
            <a:endParaRPr lang="en" sz="1100" dirty="0">
              <a:solidFill>
                <a:srgbClr val="000000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19100" lvl="0" rtl="0">
              <a:lnSpc>
                <a:spcPct val="200000"/>
              </a:lnSpc>
              <a:spcBef>
                <a:spcPts val="0"/>
              </a:spcBef>
              <a:buClr>
                <a:srgbClr val="000000"/>
              </a:buClr>
              <a:buSzPct val="91666"/>
              <a:buFont typeface="Arial"/>
              <a:buNone/>
            </a:pPr>
            <a:r>
              <a:rPr lang="en" sz="1100" dirty="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Newman, E., &amp; </a:t>
            </a:r>
            <a:r>
              <a:rPr lang="en" sz="1100" dirty="0" err="1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Wilborn</a:t>
            </a:r>
            <a:r>
              <a:rPr lang="en" sz="1100" dirty="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, C. (2013, October 13). </a:t>
            </a:r>
            <a:r>
              <a:rPr lang="en" sz="1100" i="1" dirty="0" err="1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WiseGeek</a:t>
            </a:r>
            <a:r>
              <a:rPr lang="en" sz="1100" dirty="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. Retrieved from http://</a:t>
            </a:r>
            <a:r>
              <a:rPr lang="en" sz="1100" dirty="0" err="1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www.wisegeek.com</a:t>
            </a:r>
            <a:r>
              <a:rPr lang="en" sz="1100" dirty="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/what-is-the-</a:t>
            </a:r>
            <a:r>
              <a:rPr lang="en" sz="1100" dirty="0" err="1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mohican</a:t>
            </a:r>
            <a:r>
              <a:rPr lang="en" sz="1100" dirty="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-</a:t>
            </a:r>
            <a:r>
              <a:rPr lang="en" sz="1100" dirty="0" err="1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tribe.htm</a:t>
            </a:r>
            <a:endParaRPr lang="en" sz="1100" dirty="0">
              <a:solidFill>
                <a:srgbClr val="000000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19100" lvl="0" rtl="0">
              <a:lnSpc>
                <a:spcPct val="200000"/>
              </a:lnSpc>
              <a:spcBef>
                <a:spcPts val="0"/>
              </a:spcBef>
              <a:buClr>
                <a:srgbClr val="000000"/>
              </a:buClr>
              <a:buSzPct val="91666"/>
              <a:buFont typeface="Arial"/>
              <a:buNone/>
            </a:pPr>
            <a:r>
              <a:rPr lang="en" sz="1100" dirty="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Welcome to Mohican Country. </a:t>
            </a:r>
            <a:r>
              <a:rPr lang="en" sz="1100" i="1" dirty="0" err="1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N'DahAhki</a:t>
            </a:r>
            <a:r>
              <a:rPr lang="en" sz="1100" dirty="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. Retrieved from http://</a:t>
            </a:r>
            <a:r>
              <a:rPr lang="en" sz="1100" dirty="0" err="1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endahkee.nativeweb.org</a:t>
            </a:r>
            <a:r>
              <a:rPr lang="en" sz="1100" dirty="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/</a:t>
            </a:r>
            <a:r>
              <a:rPr lang="en" sz="1100" dirty="0" err="1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mohicans.html</a:t>
            </a:r>
            <a:endParaRPr lang="en" sz="1100" dirty="0">
              <a:solidFill>
                <a:srgbClr val="000000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19100" lvl="0" rtl="0">
              <a:lnSpc>
                <a:spcPct val="200000"/>
              </a:lnSpc>
              <a:spcBef>
                <a:spcPts val="0"/>
              </a:spcBef>
              <a:buClr>
                <a:srgbClr val="000000"/>
              </a:buClr>
              <a:buSzPct val="91666"/>
              <a:buFont typeface="Arial"/>
              <a:buNone/>
            </a:pPr>
            <a:r>
              <a:rPr lang="en" sz="1100" dirty="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en" sz="1100" i="1" dirty="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Origin and Early Mohican History</a:t>
            </a:r>
            <a:r>
              <a:rPr lang="en" sz="1100" dirty="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. Retrieved from http://</a:t>
            </a:r>
            <a:r>
              <a:rPr lang="en" sz="1100" dirty="0" err="1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www.mohican-nsn.gov</a:t>
            </a:r>
            <a:r>
              <a:rPr lang="en" sz="1100" dirty="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/Departments/Library-Museum/</a:t>
            </a:r>
            <a:r>
              <a:rPr lang="en" sz="1100" dirty="0" err="1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Mohican_History</a:t>
            </a:r>
            <a:r>
              <a:rPr lang="en" sz="1100" dirty="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/origin-and-</a:t>
            </a:r>
            <a:r>
              <a:rPr lang="en" sz="1100" dirty="0" err="1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early.htm</a:t>
            </a:r>
            <a:endParaRPr lang="en" sz="1100" dirty="0">
              <a:solidFill>
                <a:srgbClr val="000000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>
              <a:spcBef>
                <a:spcPts val="0"/>
              </a:spcBef>
              <a:buNone/>
            </a:pPr>
            <a:endParaRPr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title"/>
          </p:nvPr>
        </p:nvSpPr>
        <p:spPr>
          <a:xfrm>
            <a:off x="457200" y="139527"/>
            <a:ext cx="8229600" cy="8574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Table of Contents </a:t>
            </a:r>
          </a:p>
        </p:txBody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431250" y="1167725"/>
            <a:ext cx="8229600" cy="3725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History </a:t>
            </a:r>
          </a:p>
          <a:p>
            <a:pPr lvl="0" rtl="0">
              <a:spcBef>
                <a:spcPts val="0"/>
              </a:spcBef>
              <a:buNone/>
            </a:pPr>
            <a:r>
              <a:rPr lang="en" u="sng">
                <a:solidFill>
                  <a:schemeClr val="hlink"/>
                </a:solidFill>
                <a:hlinkClick r:id="rId4"/>
              </a:rPr>
              <a:t>Geography</a:t>
            </a:r>
          </a:p>
          <a:p>
            <a:pPr lvl="0" rtl="0">
              <a:spcBef>
                <a:spcPts val="0"/>
              </a:spcBef>
              <a:buNone/>
            </a:pPr>
            <a:r>
              <a:rPr lang="en" u="sng">
                <a:solidFill>
                  <a:schemeClr val="hlink"/>
                </a:solidFill>
                <a:hlinkClick r:id="rId5"/>
              </a:rPr>
              <a:t>Culture</a:t>
            </a:r>
          </a:p>
          <a:p>
            <a:pPr lvl="0" rtl="0">
              <a:spcBef>
                <a:spcPts val="0"/>
              </a:spcBef>
              <a:buNone/>
            </a:pPr>
            <a:r>
              <a:rPr lang="en" u="sng">
                <a:solidFill>
                  <a:schemeClr val="hlink"/>
                </a:solidFill>
                <a:hlinkClick r:id="rId6"/>
              </a:rPr>
              <a:t>Clothes </a:t>
            </a:r>
          </a:p>
          <a:p>
            <a:pPr lvl="0" rtl="0">
              <a:spcBef>
                <a:spcPts val="0"/>
              </a:spcBef>
              <a:buNone/>
            </a:pPr>
            <a:r>
              <a:rPr lang="en" u="sng">
                <a:solidFill>
                  <a:schemeClr val="hlink"/>
                </a:solidFill>
                <a:hlinkClick r:id="rId7"/>
              </a:rPr>
              <a:t>Food</a:t>
            </a:r>
          </a:p>
          <a:p>
            <a:pPr lvl="0" rtl="0">
              <a:spcBef>
                <a:spcPts val="0"/>
              </a:spcBef>
              <a:buNone/>
            </a:pPr>
            <a:r>
              <a:rPr lang="en" u="sng">
                <a:solidFill>
                  <a:schemeClr val="hlink"/>
                </a:solidFill>
                <a:hlinkClick r:id="rId8"/>
              </a:rPr>
              <a:t>Habitat </a:t>
            </a:r>
          </a:p>
          <a:p>
            <a:pPr lvl="0" rtl="0">
              <a:spcBef>
                <a:spcPts val="0"/>
              </a:spcBef>
              <a:buClr>
                <a:srgbClr val="000000"/>
              </a:buClr>
              <a:buSzPct val="36666"/>
              <a:buFont typeface="Arial"/>
              <a:buNone/>
            </a:pPr>
            <a:r>
              <a:rPr lang="en" u="sng">
                <a:solidFill>
                  <a:schemeClr val="hlink"/>
                </a:solidFill>
                <a:hlinkClick r:id="rId9"/>
              </a:rPr>
              <a:t>Famous People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457200" y="139527"/>
            <a:ext cx="8229600" cy="8574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marL="2743200" lvl="0" indent="457200">
              <a:spcBef>
                <a:spcPts val="0"/>
              </a:spcBef>
              <a:buNone/>
            </a:pPr>
            <a:r>
              <a:rPr lang="en"/>
              <a:t>History</a:t>
            </a:r>
          </a:p>
        </p:txBody>
      </p:sp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>
            <a:off x="457200" y="1110648"/>
            <a:ext cx="8229600" cy="3725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400" i="1" dirty="0">
                <a:solidFill>
                  <a:srgbClr val="000000"/>
                </a:solidFill>
              </a:rPr>
              <a:t>Mohican</a:t>
            </a:r>
            <a:r>
              <a:rPr lang="en" sz="1400" dirty="0">
                <a:solidFill>
                  <a:srgbClr val="000000"/>
                </a:solidFill>
              </a:rPr>
              <a:t> is pronounced "</a:t>
            </a:r>
            <a:r>
              <a:rPr lang="en" sz="1400" dirty="0" err="1">
                <a:solidFill>
                  <a:srgbClr val="000000"/>
                </a:solidFill>
              </a:rPr>
              <a:t>muh</a:t>
            </a:r>
            <a:r>
              <a:rPr lang="en" sz="1400" dirty="0">
                <a:solidFill>
                  <a:srgbClr val="000000"/>
                </a:solidFill>
              </a:rPr>
              <a:t>-HEE-can." It comes from the word </a:t>
            </a:r>
            <a:r>
              <a:rPr lang="en" sz="1400" i="1" dirty="0" err="1">
                <a:solidFill>
                  <a:srgbClr val="000000"/>
                </a:solidFill>
              </a:rPr>
              <a:t>Muheconneok</a:t>
            </a:r>
            <a:r>
              <a:rPr lang="en" sz="1400" dirty="0">
                <a:solidFill>
                  <a:srgbClr val="000000"/>
                </a:solidFill>
              </a:rPr>
              <a:t>, which means "from the waters that are never still." That is the Mohican name for the Hudson </a:t>
            </a:r>
            <a:r>
              <a:rPr lang="en" sz="1400" dirty="0" smtClean="0">
                <a:solidFill>
                  <a:srgbClr val="000000"/>
                </a:solidFill>
              </a:rPr>
              <a:t>River</a:t>
            </a:r>
            <a:r>
              <a:rPr lang="en-US" sz="1400" dirty="0" smtClean="0">
                <a:solidFill>
                  <a:srgbClr val="000000"/>
                </a:solidFill>
              </a:rPr>
              <a:t>.</a:t>
            </a:r>
            <a:endParaRPr lang="en" sz="1400" dirty="0">
              <a:solidFill>
                <a:srgbClr val="000000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 sz="1400" dirty="0">
                <a:solidFill>
                  <a:srgbClr val="000000"/>
                </a:solidFill>
              </a:rPr>
              <a:t>- The Mohican people were first recorded in history on Sept. 15th 1609 by Henry Hudson 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400" dirty="0">
                <a:solidFill>
                  <a:srgbClr val="000000"/>
                </a:solidFill>
              </a:rPr>
              <a:t>	- They were recorded as being a “loving people.”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400" dirty="0">
                <a:solidFill>
                  <a:srgbClr val="000000"/>
                </a:solidFill>
              </a:rPr>
              <a:t>- The Dutch created a fur trade in the area in 1609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400" dirty="0">
                <a:solidFill>
                  <a:srgbClr val="000000"/>
                </a:solidFill>
              </a:rPr>
              <a:t>	- The Mohican lost 90% of their population to epidemics.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400" dirty="0">
                <a:solidFill>
                  <a:srgbClr val="000000"/>
                </a:solidFill>
              </a:rPr>
              <a:t>	- The Mohicans went to war with the Mohawks over trade with the Dutch. 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400" dirty="0">
                <a:solidFill>
                  <a:srgbClr val="000000"/>
                </a:solidFill>
              </a:rPr>
              <a:t>- In 1736 the Mohicans founded the town Stockbridge, in Massachusetts  as a way to try and some    land and preserve their way of life.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400" dirty="0" smtClean="0">
                <a:solidFill>
                  <a:srgbClr val="000000"/>
                </a:solidFill>
              </a:rPr>
              <a:t>-</a:t>
            </a:r>
            <a:r>
              <a:rPr lang="en-US" sz="1400" dirty="0" smtClean="0">
                <a:solidFill>
                  <a:srgbClr val="000000"/>
                </a:solidFill>
              </a:rPr>
              <a:t>T</a:t>
            </a:r>
            <a:r>
              <a:rPr lang="en" sz="1400" dirty="0" smtClean="0">
                <a:solidFill>
                  <a:srgbClr val="000000"/>
                </a:solidFill>
              </a:rPr>
              <a:t>he </a:t>
            </a:r>
            <a:r>
              <a:rPr lang="en" sz="1400" dirty="0">
                <a:solidFill>
                  <a:srgbClr val="000000"/>
                </a:solidFill>
              </a:rPr>
              <a:t>Mohican tribe was the only tribe that wholly supported the colonists during the </a:t>
            </a:r>
            <a:r>
              <a:rPr lang="en" sz="1400" dirty="0" err="1">
                <a:solidFill>
                  <a:srgbClr val="000000"/>
                </a:solidFill>
              </a:rPr>
              <a:t>french</a:t>
            </a:r>
            <a:r>
              <a:rPr lang="en" sz="1400" dirty="0">
                <a:solidFill>
                  <a:srgbClr val="000000"/>
                </a:solidFill>
              </a:rPr>
              <a:t> and </a:t>
            </a:r>
            <a:r>
              <a:rPr lang="en" sz="1400" dirty="0" err="1">
                <a:solidFill>
                  <a:srgbClr val="000000"/>
                </a:solidFill>
              </a:rPr>
              <a:t>indian</a:t>
            </a:r>
            <a:r>
              <a:rPr lang="en" sz="1400" dirty="0">
                <a:solidFill>
                  <a:srgbClr val="000000"/>
                </a:solidFill>
              </a:rPr>
              <a:t> war.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400" dirty="0">
                <a:solidFill>
                  <a:srgbClr val="000000"/>
                </a:solidFill>
              </a:rPr>
              <a:t>	- When they returned from war their homes were bought by their neighbors, and they were forced out of the land. 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400" dirty="0">
                <a:solidFill>
                  <a:srgbClr val="000000"/>
                </a:solidFill>
              </a:rPr>
              <a:t>- In 1783, most of the tribe move to central New York and settled with the  Oneida Indians and later settled on </a:t>
            </a:r>
            <a:r>
              <a:rPr lang="en" sz="1400" dirty="0" smtClean="0">
                <a:solidFill>
                  <a:srgbClr val="000000"/>
                </a:solidFill>
              </a:rPr>
              <a:t>reservation</a:t>
            </a:r>
            <a:r>
              <a:rPr lang="en-US" sz="1400" dirty="0" smtClean="0">
                <a:solidFill>
                  <a:srgbClr val="000000"/>
                </a:solidFill>
              </a:rPr>
              <a:t> </a:t>
            </a:r>
            <a:r>
              <a:rPr lang="en" sz="1400" dirty="0" smtClean="0">
                <a:solidFill>
                  <a:srgbClr val="000000"/>
                </a:solidFill>
              </a:rPr>
              <a:t>farther </a:t>
            </a:r>
            <a:r>
              <a:rPr lang="en" sz="1400" dirty="0">
                <a:solidFill>
                  <a:srgbClr val="000000"/>
                </a:solidFill>
              </a:rPr>
              <a:t>inland, most of the tribe settling in Wisconsin by 1856</a:t>
            </a:r>
          </a:p>
        </p:txBody>
      </p:sp>
      <p:pic>
        <p:nvPicPr>
          <p:cNvPr id="52" name="Shape 52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" y="4478341"/>
            <a:ext cx="770709" cy="4717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>
            <a:spLocks noGrp="1"/>
          </p:cNvSpPr>
          <p:nvPr>
            <p:ph type="title"/>
          </p:nvPr>
        </p:nvSpPr>
        <p:spPr>
          <a:xfrm>
            <a:off x="457200" y="139527"/>
            <a:ext cx="8229600" cy="8574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marL="2743200" lvl="0" indent="0">
              <a:spcBef>
                <a:spcPts val="0"/>
              </a:spcBef>
              <a:buNone/>
            </a:pPr>
            <a:r>
              <a:rPr lang="en"/>
              <a:t>Geography </a:t>
            </a:r>
          </a:p>
        </p:txBody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25500" cy="3725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>
                <a:solidFill>
                  <a:srgbClr val="000000"/>
                </a:solidFill>
              </a:rPr>
              <a:t>Settled along the Hudson River in New York State</a:t>
            </a:r>
          </a:p>
          <a:p>
            <a:pPr lvl="0">
              <a:spcBef>
                <a:spcPts val="0"/>
              </a:spcBef>
              <a:buNone/>
            </a:pPr>
            <a:r>
              <a:rPr lang="en" sz="2400">
                <a:solidFill>
                  <a:srgbClr val="000000"/>
                </a:solidFill>
              </a:rPr>
              <a:t>The people tended to settle around rivers - for food, water, and shelter. </a:t>
            </a:r>
          </a:p>
        </p:txBody>
      </p:sp>
      <p:pic>
        <p:nvPicPr>
          <p:cNvPr id="59" name="Shape 59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" y="4310000"/>
            <a:ext cx="738950" cy="585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Shape 60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767300" y="1238850"/>
            <a:ext cx="2743200" cy="205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Shape 61">
            <a:hlinkClick r:id="rId7"/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375850" y="3360000"/>
            <a:ext cx="2388300" cy="1535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457200" y="139527"/>
            <a:ext cx="8229600" cy="8574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marL="2743200" lvl="0" indent="457200">
              <a:spcBef>
                <a:spcPts val="0"/>
              </a:spcBef>
              <a:buNone/>
            </a:pPr>
            <a:r>
              <a:rPr lang="en"/>
              <a:t>Culture </a:t>
            </a:r>
          </a:p>
        </p:txBody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25500" cy="3725700"/>
          </a:xfrm>
          <a:prstGeom prst="rect">
            <a:avLst/>
          </a:prstGeom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200" b="1">
                <a:solidFill>
                  <a:srgbClr val="000000"/>
                </a:solidFill>
              </a:rPr>
              <a:t>Language -</a:t>
            </a:r>
            <a:r>
              <a:rPr lang="en" sz="1200">
                <a:solidFill>
                  <a:srgbClr val="000000"/>
                </a:solidFill>
              </a:rPr>
              <a:t> their own Mohican language and they called themselves </a:t>
            </a:r>
            <a:r>
              <a:rPr lang="en" sz="1200">
                <a:solidFill>
                  <a:srgbClr val="000000"/>
                </a:solidFill>
                <a:highlight>
                  <a:srgbClr val="FFFFFF"/>
                </a:highlight>
              </a:rPr>
              <a:t> Muh-he-con-neok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200" b="1">
                <a:solidFill>
                  <a:srgbClr val="000000"/>
                </a:solidFill>
              </a:rPr>
              <a:t>Religion - </a:t>
            </a:r>
            <a:r>
              <a:rPr lang="en" sz="1200">
                <a:solidFill>
                  <a:srgbClr val="000000"/>
                </a:solidFill>
              </a:rPr>
              <a:t>The Mohican Indians had many religious beliefs, and still continue to fight for their religious freedoms.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200" b="1">
                <a:solidFill>
                  <a:srgbClr val="000000"/>
                </a:solidFill>
              </a:rPr>
              <a:t>Traditions - </a:t>
            </a:r>
            <a:r>
              <a:rPr lang="en" sz="1200">
                <a:solidFill>
                  <a:srgbClr val="000000"/>
                </a:solidFill>
              </a:rPr>
              <a:t>Elders would tell stories to the children, which passes down their history religion and culture.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200" b="1">
                <a:solidFill>
                  <a:srgbClr val="000000"/>
                </a:solidFill>
              </a:rPr>
              <a:t>Customs -</a:t>
            </a:r>
            <a:r>
              <a:rPr lang="en" sz="1200">
                <a:solidFill>
                  <a:srgbClr val="000000"/>
                </a:solidFill>
              </a:rPr>
              <a:t> Hunting, making clay pots, gardening </a:t>
            </a:r>
          </a:p>
          <a:p>
            <a:pPr lvl="0" rtl="0">
              <a:spcBef>
                <a:spcPts val="0"/>
              </a:spcBef>
              <a:buNone/>
            </a:pPr>
            <a:endParaRPr sz="1200">
              <a:solidFill>
                <a:srgbClr val="000000"/>
              </a:solidFill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" sz="1200" b="1">
                <a:solidFill>
                  <a:srgbClr val="000000"/>
                </a:solidFill>
              </a:rPr>
              <a:t>Songs - “</a:t>
            </a:r>
            <a:r>
              <a:rPr lang="en" sz="1200" u="sng">
                <a:solidFill>
                  <a:schemeClr val="hlink"/>
                </a:solidFill>
                <a:hlinkClick r:id="rId3"/>
              </a:rPr>
              <a:t>Núcanchi Nan</a:t>
            </a:r>
            <a:r>
              <a:rPr lang="en" sz="1200">
                <a:solidFill>
                  <a:srgbClr val="000000"/>
                </a:solidFill>
              </a:rPr>
              <a:t>”, “</a:t>
            </a:r>
            <a:r>
              <a:rPr lang="en" sz="1200" u="sng">
                <a:solidFill>
                  <a:schemeClr val="hlink"/>
                </a:solidFill>
                <a:hlinkClick r:id="rId4"/>
              </a:rPr>
              <a:t>The last of the Mohicans” 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" sz="1200" b="1">
                <a:solidFill>
                  <a:srgbClr val="000000"/>
                </a:solidFill>
              </a:rPr>
              <a:t>Games - </a:t>
            </a:r>
            <a:r>
              <a:rPr lang="en" sz="1200">
                <a:solidFill>
                  <a:srgbClr val="000000"/>
                </a:solidFill>
              </a:rPr>
              <a:t>Children played ball games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200" b="1">
                <a:solidFill>
                  <a:srgbClr val="000000"/>
                </a:solidFill>
              </a:rPr>
              <a:t>Dances - </a:t>
            </a:r>
            <a:r>
              <a:rPr lang="en" sz="1200">
                <a:solidFill>
                  <a:srgbClr val="000000"/>
                </a:solidFill>
              </a:rPr>
              <a:t>“The Great Mohican Pow-Wow”</a:t>
            </a:r>
          </a:p>
          <a:p>
            <a:pPr lvl="0" rtl="0">
              <a:spcBef>
                <a:spcPts val="0"/>
              </a:spcBef>
              <a:buClr>
                <a:srgbClr val="000000"/>
              </a:buClr>
              <a:buSzPct val="91666"/>
              <a:buFont typeface="Arial"/>
              <a:buNone/>
            </a:pPr>
            <a:r>
              <a:rPr lang="en" sz="1200" b="1">
                <a:solidFill>
                  <a:srgbClr val="000000"/>
                </a:solidFill>
              </a:rPr>
              <a:t>Toys -</a:t>
            </a:r>
            <a:r>
              <a:rPr lang="en" sz="1200">
                <a:solidFill>
                  <a:srgbClr val="000000"/>
                </a:solidFill>
              </a:rPr>
              <a:t>  </a:t>
            </a:r>
            <a:r>
              <a:rPr lang="en" sz="1200">
                <a:solidFill>
                  <a:srgbClr val="000000"/>
                </a:solidFill>
                <a:hlinkClick r:id="rId5"/>
              </a:rPr>
              <a:t>corn shuck dolls</a:t>
            </a:r>
            <a:r>
              <a:rPr lang="en" sz="1200">
                <a:solidFill>
                  <a:srgbClr val="000000"/>
                </a:solidFill>
              </a:rPr>
              <a:t>, and toys such as miniature bows and arrows.</a:t>
            </a:r>
          </a:p>
          <a:p>
            <a:pPr lvl="0">
              <a:spcBef>
                <a:spcPts val="0"/>
              </a:spcBef>
              <a:buNone/>
            </a:pPr>
            <a:endParaRPr sz="1400"/>
          </a:p>
        </p:txBody>
      </p:sp>
      <p:pic>
        <p:nvPicPr>
          <p:cNvPr id="68" name="Shape 68">
            <a:hlinkClick r:id="rId6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0" y="4594725"/>
            <a:ext cx="651398" cy="516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Shape 6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996475" y="1114600"/>
            <a:ext cx="3377551" cy="253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Shape 70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 rot="984001">
            <a:off x="7067864" y="3165850"/>
            <a:ext cx="1737964" cy="1735146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Shape 71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 rot="-408000">
            <a:off x="4758375" y="3300000"/>
            <a:ext cx="2017024" cy="169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>
            <a:spLocks noGrp="1"/>
          </p:cNvSpPr>
          <p:nvPr>
            <p:ph type="title"/>
          </p:nvPr>
        </p:nvSpPr>
        <p:spPr>
          <a:xfrm>
            <a:off x="457200" y="139527"/>
            <a:ext cx="8229600" cy="8574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marL="2743200" lvl="0" indent="457200">
              <a:spcBef>
                <a:spcPts val="0"/>
              </a:spcBef>
              <a:buNone/>
            </a:pPr>
            <a:r>
              <a:rPr lang="en"/>
              <a:t>Clothing </a:t>
            </a:r>
          </a:p>
        </p:txBody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25500" cy="3725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/>
              <a:t>- </a:t>
            </a:r>
            <a:r>
              <a:rPr lang="en" sz="1800">
                <a:solidFill>
                  <a:srgbClr val="000000"/>
                </a:solidFill>
              </a:rPr>
              <a:t>Men used European clothing and  adapted it for their own style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800">
                <a:solidFill>
                  <a:srgbClr val="000000"/>
                </a:solidFill>
              </a:rPr>
              <a:t>- Men wore feathers in their hair and jewelry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800">
                <a:solidFill>
                  <a:srgbClr val="000000"/>
                </a:solidFill>
              </a:rPr>
              <a:t>- Mohican women wore skirts with leggings. 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800">
                <a:solidFill>
                  <a:srgbClr val="000000"/>
                </a:solidFill>
              </a:rPr>
              <a:t>-Mohican people wore </a:t>
            </a:r>
            <a:r>
              <a:rPr lang="en" sz="1800">
                <a:solidFill>
                  <a:srgbClr val="000000"/>
                </a:solidFill>
                <a:hlinkClick r:id="rId3"/>
              </a:rPr>
              <a:t>moccasins</a:t>
            </a:r>
            <a:r>
              <a:rPr lang="en" sz="1800">
                <a:solidFill>
                  <a:srgbClr val="000000"/>
                </a:solidFill>
              </a:rPr>
              <a:t> on their feet.</a:t>
            </a:r>
          </a:p>
        </p:txBody>
      </p:sp>
      <p:pic>
        <p:nvPicPr>
          <p:cNvPr id="78" name="Shape 78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7200" y="4310000"/>
            <a:ext cx="738950" cy="585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Shape 79">
            <a:hlinkClick r:id="rId6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760825" y="1200150"/>
            <a:ext cx="1304200" cy="1948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Shape 80">
            <a:hlinkClick r:id="rId8"/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109950" y="2990300"/>
            <a:ext cx="2440600" cy="1855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Shape 81">
            <a:hlinkClick r:id="rId10"/>
          </p:cNvPr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6393575" y="1224387"/>
            <a:ext cx="1788225" cy="1538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title"/>
          </p:nvPr>
        </p:nvSpPr>
        <p:spPr>
          <a:xfrm>
            <a:off x="457200" y="139527"/>
            <a:ext cx="8229600" cy="8574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marL="3200400" lvl="0" indent="457200">
              <a:spcBef>
                <a:spcPts val="0"/>
              </a:spcBef>
              <a:buNone/>
            </a:pPr>
            <a:r>
              <a:rPr lang="en"/>
              <a:t>Food </a:t>
            </a:r>
          </a:p>
        </p:txBody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25500" cy="3725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/>
              <a:t>-</a:t>
            </a:r>
            <a:r>
              <a:rPr lang="en" sz="1800">
                <a:solidFill>
                  <a:srgbClr val="000000"/>
                </a:solidFill>
              </a:rPr>
              <a:t>Meats:deer, moose, turkeys, and small game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800">
                <a:solidFill>
                  <a:srgbClr val="000000"/>
                </a:solidFill>
              </a:rPr>
              <a:t>-Vegetables (especially corn beans and squash) 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800">
                <a:solidFill>
                  <a:srgbClr val="000000"/>
                </a:solidFill>
              </a:rPr>
              <a:t>-Berries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800">
                <a:solidFill>
                  <a:srgbClr val="000000"/>
                </a:solidFill>
              </a:rPr>
              <a:t>-Nuts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800">
                <a:solidFill>
                  <a:srgbClr val="000000"/>
                </a:solidFill>
              </a:rPr>
              <a:t>-Fish </a:t>
            </a:r>
          </a:p>
          <a:p>
            <a:pPr lvl="0">
              <a:spcBef>
                <a:spcPts val="0"/>
              </a:spcBef>
              <a:buNone/>
            </a:pPr>
            <a:r>
              <a:rPr lang="en" sz="1800">
                <a:solidFill>
                  <a:srgbClr val="000000"/>
                </a:solidFill>
              </a:rPr>
              <a:t>-Mohican recipes included soup, cornbread, and trail mix</a:t>
            </a:r>
          </a:p>
        </p:txBody>
      </p:sp>
      <p:pic>
        <p:nvPicPr>
          <p:cNvPr id="88" name="Shape 88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" y="4310000"/>
            <a:ext cx="738950" cy="585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Shape 89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767325" y="1200150"/>
            <a:ext cx="2743200" cy="2047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Shape 90">
            <a:hlinkClick r:id="rId7"/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330475" y="3281200"/>
            <a:ext cx="2422150" cy="1614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title"/>
          </p:nvPr>
        </p:nvSpPr>
        <p:spPr>
          <a:xfrm>
            <a:off x="457200" y="139527"/>
            <a:ext cx="8229600" cy="8574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marL="2743200" lvl="0" indent="457200">
              <a:spcBef>
                <a:spcPts val="0"/>
              </a:spcBef>
              <a:buNone/>
            </a:pPr>
            <a:r>
              <a:rPr lang="en"/>
              <a:t>Habitat</a:t>
            </a:r>
          </a:p>
        </p:txBody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17500" rtl="0">
              <a:spcBef>
                <a:spcPts val="0"/>
              </a:spcBef>
              <a:buClr>
                <a:srgbClr val="000000"/>
              </a:buClr>
              <a:buSzPct val="100000"/>
            </a:pPr>
            <a:r>
              <a:rPr lang="en" sz="1400">
                <a:solidFill>
                  <a:srgbClr val="000000"/>
                </a:solidFill>
                <a:highlight>
                  <a:srgbClr val="FFFFFF"/>
                </a:highlight>
              </a:rPr>
              <a:t>Their homes, called wigwams, (wigwams), were circular and made of bent sapling covered with hides or bark.  </a:t>
            </a:r>
          </a:p>
          <a:p>
            <a:pPr marL="457200" lvl="0" indent="-317500" rtl="0">
              <a:spcBef>
                <a:spcPts val="0"/>
              </a:spcBef>
              <a:buClr>
                <a:srgbClr val="000000"/>
              </a:buClr>
              <a:buSzPct val="100000"/>
            </a:pPr>
            <a:r>
              <a:rPr lang="en" sz="1400">
                <a:solidFill>
                  <a:srgbClr val="000000"/>
                </a:solidFill>
                <a:highlight>
                  <a:srgbClr val="FFFFFF"/>
                </a:highlight>
              </a:rPr>
              <a:t>They also lived in longhouses which were often very large, sometimes as long as a hundred feet.</a:t>
            </a:r>
          </a:p>
          <a:p>
            <a:pPr marL="457200" lvl="0" indent="-317500" rtl="0">
              <a:spcBef>
                <a:spcPts val="0"/>
              </a:spcBef>
              <a:buClr>
                <a:srgbClr val="000000"/>
              </a:buClr>
              <a:buSzPct val="100000"/>
            </a:pPr>
            <a:r>
              <a:rPr lang="en" sz="1400">
                <a:solidFill>
                  <a:srgbClr val="000000"/>
                </a:solidFill>
                <a:highlight>
                  <a:srgbClr val="FFFFFF"/>
                </a:highlight>
              </a:rPr>
              <a:t> The roofs were curved and covered with bark, except for smoke homes which allowed the smoke from fire pits to escape. </a:t>
            </a:r>
          </a:p>
          <a:p>
            <a:pPr marL="457200" lvl="0" indent="-317500" rtl="0">
              <a:spcBef>
                <a:spcPts val="0"/>
              </a:spcBef>
              <a:buClr>
                <a:srgbClr val="000000"/>
              </a:buClr>
              <a:buSzPct val="100000"/>
            </a:pPr>
            <a:r>
              <a:rPr lang="en" sz="1400">
                <a:solidFill>
                  <a:srgbClr val="000000"/>
                </a:solidFill>
                <a:highlight>
                  <a:srgbClr val="FFFFFF"/>
                </a:highlight>
              </a:rPr>
              <a:t>Several families from the same clan might live in a longhouse, each family having its own section.</a:t>
            </a:r>
          </a:p>
          <a:p>
            <a:pPr lvl="0">
              <a:spcBef>
                <a:spcPts val="0"/>
              </a:spcBef>
              <a:buNone/>
            </a:pPr>
            <a:endParaRPr sz="1400">
              <a:solidFill>
                <a:srgbClr val="000000"/>
              </a:solidFill>
              <a:highlight>
                <a:srgbClr val="FFFFFF"/>
              </a:highlight>
            </a:endParaRPr>
          </a:p>
        </p:txBody>
      </p:sp>
      <p:pic>
        <p:nvPicPr>
          <p:cNvPr id="97" name="Shape 97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" y="4310000"/>
            <a:ext cx="738950" cy="585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Shape 9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69485" y="2805025"/>
            <a:ext cx="2557275" cy="2120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Shape 9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244325" y="2606374"/>
            <a:ext cx="4442475" cy="2289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title"/>
          </p:nvPr>
        </p:nvSpPr>
        <p:spPr>
          <a:xfrm>
            <a:off x="457200" y="139527"/>
            <a:ext cx="8229600" cy="8574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marL="1828800" lvl="0" indent="457200">
              <a:spcBef>
                <a:spcPts val="0"/>
              </a:spcBef>
              <a:buNone/>
            </a:pPr>
            <a:r>
              <a:rPr lang="en"/>
              <a:t>Famous People </a:t>
            </a:r>
          </a:p>
        </p:txBody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371650" y="1116275"/>
            <a:ext cx="8229600" cy="3725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400">
                <a:solidFill>
                  <a:schemeClr val="dk2"/>
                </a:solidFill>
              </a:rPr>
              <a:t>Mohican Etowaukaum (Nicholas)				 Mohawk Hendrick (whose father was a Mohican)</a:t>
            </a:r>
          </a:p>
          <a:p>
            <a:pPr marL="1828800" lvl="0" indent="457200">
              <a:spcBef>
                <a:spcPts val="0"/>
              </a:spcBef>
              <a:buNone/>
            </a:pPr>
            <a:r>
              <a:rPr lang="en" sz="1100">
                <a:solidFill>
                  <a:schemeClr val="dk2"/>
                </a:solidFill>
              </a:rPr>
              <a:t>While in England, the chiefs spoke of missionaries</a:t>
            </a:r>
          </a:p>
        </p:txBody>
      </p:sp>
      <p:pic>
        <p:nvPicPr>
          <p:cNvPr id="106" name="Shape 106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" y="4310000"/>
            <a:ext cx="738950" cy="585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Shape 10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676250" y="1758525"/>
            <a:ext cx="3600774" cy="3264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Shape 10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465950" y="1780975"/>
            <a:ext cx="2293075" cy="3264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Label">
  <a:themeElements>
    <a:clrScheme name="Custom 352">
      <a:dk1>
        <a:srgbClr val="333333"/>
      </a:dk1>
      <a:lt1>
        <a:srgbClr val="FFFFFF"/>
      </a:lt1>
      <a:dk2>
        <a:srgbClr val="800000"/>
      </a:dk2>
      <a:lt2>
        <a:srgbClr val="CCCCCC"/>
      </a:lt2>
      <a:accent1>
        <a:srgbClr val="0E427E"/>
      </a:accent1>
      <a:accent2>
        <a:srgbClr val="C5AF48"/>
      </a:accent2>
      <a:accent3>
        <a:srgbClr val="327C56"/>
      </a:accent3>
      <a:accent4>
        <a:srgbClr val="387B7D"/>
      </a:accent4>
      <a:accent5>
        <a:srgbClr val="BA7436"/>
      </a:accent5>
      <a:accent6>
        <a:srgbClr val="804000"/>
      </a:accent6>
      <a:hlink>
        <a:srgbClr val="1D6B8D"/>
      </a:hlink>
      <a:folHlink>
        <a:srgbClr val="103B4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539</Words>
  <Application>Microsoft Macintosh PowerPoint</Application>
  <PresentationFormat>On-screen Show (16:9)</PresentationFormat>
  <Paragraphs>75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Times New Roman</vt:lpstr>
      <vt:lpstr>Label</vt:lpstr>
      <vt:lpstr>Mohican Indians Essential Question:  Who were the Mohican Indians and why were they important?</vt:lpstr>
      <vt:lpstr>Table of Contents </vt:lpstr>
      <vt:lpstr>History</vt:lpstr>
      <vt:lpstr>Geography </vt:lpstr>
      <vt:lpstr>Culture </vt:lpstr>
      <vt:lpstr>Clothing </vt:lpstr>
      <vt:lpstr>Food </vt:lpstr>
      <vt:lpstr>Habitat</vt:lpstr>
      <vt:lpstr>Famous People </vt:lpstr>
      <vt:lpstr> Resources</vt:lpstr>
    </vt:vector>
  </TitlesOfParts>
  <LinksUpToDate>false</LinksUpToDate>
  <SharedDoc>false</SharedDoc>
  <HyperlinksChanged>false</HyperlinksChanged>
  <AppVersion>15.0023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Mohican Indians Essential Question:  Who were the Mohican Indians and why were they important?</dc:title>
  <cp:lastModifiedBy>Microsoft Office User</cp:lastModifiedBy>
  <cp:revision>1</cp:revision>
  <dcterms:modified xsi:type="dcterms:W3CDTF">2017-10-13T19:19:48Z</dcterms:modified>
</cp:coreProperties>
</file>